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33391031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47" autoAdjust="0"/>
  </p:normalViewPr>
  <p:slideViewPr>
    <p:cSldViewPr>
      <p:cViewPr varScale="1">
        <p:scale>
          <a:sx n="64" d="100"/>
          <a:sy n="64" d="100"/>
        </p:scale>
        <p:origin x="678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8205B-4464-424B-A0C5-860CCDD7BD96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2B600-9105-4351-8678-9BAEF8978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6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72B600-9105-4351-8678-9BAEF8978B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763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72B600-9105-4351-8678-9BAEF8978B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09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745D69F-2605-4512-B6B0-AF4AB8AEF1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B950827-48F8-4A97-BD62-1C6546F9AB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F5C3390-E38B-429E-AD51-65BB61FF9F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84362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5DF12CB-7A88-4E11-BE8A-3154E80BF3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1B4D09-A078-4811-B874-6F7DB6D55A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A4A1C73-2E1A-46D9-B35B-CCF66970DA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3662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C5328B2-6FB5-429C-9A66-7744A46CFB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AFC9D2-16CF-420B-917C-A8FAE57817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66E418F-6847-4621-8AB1-1F333C6A41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35465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685800"/>
            <a:ext cx="56388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685800"/>
            <a:ext cx="56388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F9CAA3A-198A-4BBB-A71A-59C01874B4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F19A0CC-62F5-47F6-A74A-DE23C33C5D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6AFCE37-E5E8-40FE-BD2F-A66250B13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79552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B1DAA81-519C-40C3-B2B2-D0589463BC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51C0790-1BDE-443A-9C68-4B375F534B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6D5107D-2FD4-4233-9E1A-CA8EC4FDF8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84841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0CE051-B233-4EDB-81D2-2448D3346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0BD90F-F440-48AC-AE4B-5A7B2B554B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DCE31A-C65E-4397-BAF4-FAE527BDE3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22438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096E1BF-E652-42F4-81DF-510105656F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9FDC2E8-6585-481C-AA6C-63978FCFBF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4E8C5B-4FB3-4C25-BB6F-AAA5A635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89545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1D8F837-1202-4721-8CFA-8DB77B1EB3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A6246BD-1851-44A1-98B5-46E7B06E4D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DA0AB71-3F9E-4FB7-8DC9-EC6FE2C603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09928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EE2E31E-292B-4880-825C-E9CE8DDC12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72424E0-5563-445E-A876-32E0845993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C12CB4C-3C65-4D78-B7AC-6DFE50CEC1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45242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B705FEE-0B85-46F6-96D2-AF7EBC9A5E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AC82672-6DB9-48D6-8582-B51014812B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D005FDA-A243-412A-B852-F16D56FE0E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2307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0"/>
            <a:ext cx="299720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878840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211799F-98DA-464A-85D0-9156DEA881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7ED495A-92FA-4DA7-BA84-521449FB29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41C1485-1BEC-4438-AC1E-340C5B0E82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83772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88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685800"/>
            <a:ext cx="11480800" cy="54864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065EA21-9635-4C0E-A99F-1CB90F37CB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5316AF-263E-4B46-B4C8-C4B10BCC01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435363D-F3FE-4C9F-B00C-A7BC4E2EC1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13267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88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685800"/>
            <a:ext cx="56388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46800" y="685800"/>
            <a:ext cx="5638800" cy="5486400"/>
          </a:xfrm>
        </p:spPr>
        <p:txBody>
          <a:bodyPr/>
          <a:lstStyle/>
          <a:p>
            <a:pPr lvl="0"/>
            <a:r>
              <a:rPr lang="en-US" noProof="0"/>
              <a:t>Click icon to add online image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716163-93B3-4748-A395-8009A13FE3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04109F6-57B9-433C-B718-EDAFC1EF50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CBD910-0DC7-488E-A08D-B23A90F51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03967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D361A-6523-4917-B18D-3FF1BF77CD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3A93FBE-A1CA-48E2-9D96-1CD5F70A8802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9DAAF-7153-4D4B-A6DE-A00141874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2034B-7808-47D9-8A86-FF85EA11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/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65563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23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26AB05A2-5F34-4EE2-ACCC-0AAB9D144D2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053BC99-1F12-4050-B9DA-6DA9D85564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fld id="{05910B1B-3DA8-47E5-BA34-2DE348DD9EF6}" type="slidenum">
              <a:rPr lang="en-US" smtClean="0"/>
              <a:t>‹#›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941E1DC-811F-4D4C-AE82-9A8E24462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1988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Slide Title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9229836-0B5A-4E47-9FB2-D85CDEF23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685800"/>
            <a:ext cx="11480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Body Text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CEA34696-81B4-475D-8816-4F96E8A96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533400"/>
            <a:ext cx="11684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7EE4466-FD30-4F36-8DAD-2E01AC51F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6432549"/>
            <a:ext cx="4876802" cy="369974"/>
          </a:xfrm>
          <a:prstGeom prst="rect">
            <a:avLst/>
          </a:prstGeom>
          <a:noFill/>
          <a:ln>
            <a:noFill/>
          </a:ln>
        </p:spPr>
        <p:txBody>
          <a:bodyPr wrap="squar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zh-TW" sz="1800" dirty="0">
                <a:ea typeface="新細明體" panose="02020500000000000000" pitchFamily="18" charset="-120"/>
              </a:rPr>
              <a:t> Applying Positioning Tools to </a:t>
            </a:r>
            <a:r>
              <a:rPr lang="en-US" altLang="zh-TW" sz="1800" dirty="0" err="1">
                <a:ea typeface="新細明體" panose="02020500000000000000" pitchFamily="18" charset="-120"/>
              </a:rPr>
              <a:t>OfficeStars</a:t>
            </a:r>
            <a:r>
              <a:rPr lang="en-US" altLang="zh-TW" sz="1800" dirty="0">
                <a:ea typeface="新細明體" panose="02020500000000000000" pitchFamily="18" charset="-120"/>
              </a:rPr>
              <a:t> - </a:t>
            </a:r>
            <a:fld id="{1C3BD0A7-C279-427F-88DF-B6A4841DC05C}" type="slidenum">
              <a:rPr lang="en-US" altLang="zh-TW" sz="1800" smtClean="0">
                <a:ea typeface="新細明體" panose="02020500000000000000" pitchFamily="18" charset="-120"/>
              </a:rPr>
              <a:pPr eaLnBrk="1" hangingPunct="1">
                <a:defRPr/>
              </a:pPr>
              <a:t>‹#›</a:t>
            </a:fld>
            <a:endParaRPr lang="en-US" altLang="zh-TW" sz="1800" dirty="0">
              <a:ea typeface="新細明體" panose="02020500000000000000" pitchFamily="18" charset="-120"/>
            </a:endParaRP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F50CA68E-078E-4753-9B28-5AB07B773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6553201"/>
            <a:ext cx="4150784" cy="523862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©"/>
              <a:defRPr/>
            </a:pPr>
            <a:r>
              <a:rPr lang="zh-TW" altLang="en-US" sz="1400" dirty="0"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ea typeface="新細明體" panose="02020500000000000000" pitchFamily="18" charset="-120"/>
              </a:rPr>
              <a:t>Minder Chen,  2022</a:t>
            </a:r>
          </a:p>
          <a:p>
            <a:pPr eaLnBrk="1" hangingPunct="1">
              <a:buFontTx/>
              <a:buChar char="©"/>
              <a:defRPr/>
            </a:pPr>
            <a:endParaRPr lang="en-US" altLang="zh-TW" sz="1400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8211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333910319" r:id="rId1"/>
    <p:sldLayoutId id="2333910320" r:id="rId2"/>
    <p:sldLayoutId id="2333910321" r:id="rId3"/>
    <p:sldLayoutId id="2333910322" r:id="rId4"/>
    <p:sldLayoutId id="2333910323" r:id="rId5"/>
    <p:sldLayoutId id="2333910324" r:id="rId6"/>
    <p:sldLayoutId id="2333910325" r:id="rId7"/>
    <p:sldLayoutId id="2333910326" r:id="rId8"/>
    <p:sldLayoutId id="2333910327" r:id="rId9"/>
    <p:sldLayoutId id="2333910328" r:id="rId10"/>
    <p:sldLayoutId id="2333910329" r:id="rId11"/>
    <p:sldLayoutId id="2333910330" r:id="rId12"/>
    <p:sldLayoutId id="2333910331" r:id="rId13"/>
    <p:sldLayoutId id="2333910332" r:id="rId14"/>
    <p:sldLayoutId id="2333910333" r:id="rId15"/>
  </p:sldLayoutIdLst>
  <p:hf hdr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9pPr>
    </p:titleStyle>
    <p:bodyStyle>
      <a:lvl1pPr marL="285750" indent="-2857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857250" indent="-4000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400" b="1">
          <a:solidFill>
            <a:schemeClr val="tx1"/>
          </a:solidFill>
          <a:latin typeface="+mn-lt"/>
        </a:defRPr>
      </a:lvl2pPr>
      <a:lvl3pPr marL="1200150" indent="-2286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 b="1">
          <a:solidFill>
            <a:schemeClr val="tx1"/>
          </a:solidFill>
          <a:latin typeface="+mn-lt"/>
        </a:defRPr>
      </a:lvl3pPr>
      <a:lvl4pPr marL="15430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tx1"/>
          </a:solidFill>
          <a:latin typeface="+mn-lt"/>
        </a:defRPr>
      </a:lvl4pPr>
      <a:lvl5pPr marL="20002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5pPr>
      <a:lvl6pPr marL="24574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6pPr>
      <a:lvl7pPr marL="29146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7pPr>
      <a:lvl8pPr marL="33718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8pPr>
      <a:lvl9pPr marL="38290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286500"/>
          <a:chOff x="0" y="0"/>
          <a:chExt cx="9144000" cy="628650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606550"/>
              </p:ext>
            </p:extLst>
          </p:nvPr>
        </p:nvGraphicFramePr>
        <p:xfrm>
          <a:off x="0" y="1"/>
          <a:ext cx="12192000" cy="1000125"/>
        </p:xfrm>
        <a:graphic>
          <a:graphicData uri="http://schemas.openxmlformats.org/drawingml/2006/table">
            <a:tbl>
              <a:tblPr firstRow="1" bandRow="1"/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00125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gradFill>
                      <a:gsLst>
                        <a:gs pos="0">
                          <a:srgbClr val="31859C">
                            <a:alpha val="100000"/>
                          </a:srgbClr>
                        </a:gs>
                        <a:gs pos="100000">
                          <a:srgbClr val="31859C">
                            <a:alpha val="100000"/>
                          </a:srgbClr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DecisiveSystem" descr="DecisiveSyst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"/>
            <a:ext cx="2292824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1828800"/>
            <a:ext cx="7620000" cy="1261884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br>
              <a:rPr sz="2800" dirty="0"/>
            </a:br>
            <a:r>
              <a:rPr lang="en-US" sz="4800" b="1" dirty="0">
                <a:solidFill>
                  <a:srgbClr val="222222">
                    <a:alpha val="100000"/>
                  </a:srgbClr>
                </a:solidFill>
                <a:latin typeface="Cambria"/>
              </a:rPr>
              <a:t>Sentiment (Text) Analysis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190750" y="4191000"/>
            <a:ext cx="7715250" cy="0"/>
          </a:xfrm>
          <a:prstGeom prst="line">
            <a:avLst/>
          </a:prstGeom>
          <a:ln w="12700" cap="flat" cmpd="sng" algn="ctr">
            <a:solidFill>
              <a:srgbClr val="7F7F7F">
                <a:alpha val="498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TextBox 4"/>
          <p:cNvSpPr txBox="1"/>
          <p:nvPr/>
        </p:nvSpPr>
        <p:spPr>
          <a:xfrm>
            <a:off x="2190750" y="4381501"/>
            <a:ext cx="7620000" cy="830997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Minder Chen, CSU Channel Islands</a:t>
            </a:r>
            <a:br>
              <a:rPr sz="2800" dirty="0"/>
            </a:br>
            <a:endParaRPr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90750" y="5143501"/>
            <a:ext cx="7620000" cy="1077218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fontAlgn="base"/>
            <a:r>
              <a:rPr lang="en-US" dirty="0">
                <a:solidFill>
                  <a:srgbClr val="595959">
                    <a:alpha val="100000"/>
                  </a:srgbClr>
                </a:solidFill>
                <a:latin typeface="Calibri"/>
              </a:rPr>
              <a:t>Copyright (c) 2022, </a:t>
            </a:r>
            <a:r>
              <a:rPr lang="en-US" dirty="0" err="1">
                <a:solidFill>
                  <a:srgbClr val="595959">
                    <a:alpha val="100000"/>
                  </a:srgbClr>
                </a:solidFill>
                <a:latin typeface="Calibri"/>
              </a:rPr>
              <a:t>DecisionPro</a:t>
            </a:r>
            <a:r>
              <a:rPr lang="en-US" dirty="0">
                <a:solidFill>
                  <a:srgbClr val="595959">
                    <a:alpha val="100000"/>
                  </a:srgbClr>
                </a:solidFill>
                <a:latin typeface="Calibri"/>
              </a:rPr>
              <a:t> Inc.</a:t>
            </a:r>
            <a:br>
              <a:rPr sz="3200" dirty="0"/>
            </a:b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E3DE6-2974-4120-8958-5AB9BD5D9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0"/>
            <a:ext cx="5466672" cy="685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77041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113472-11C2-4663-BB1E-FA7F0074D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43" y="782444"/>
            <a:ext cx="12192000" cy="529311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BC55FF0-F2E3-4E7F-88C8-576E5A8ED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Modeling in a Nutshell</a:t>
            </a:r>
          </a:p>
        </p:txBody>
      </p:sp>
    </p:spTree>
    <p:extLst>
      <p:ext uri="{BB962C8B-B14F-4D97-AF65-F5344CB8AC3E}">
        <p14:creationId xmlns:p14="http://schemas.microsoft.com/office/powerpoint/2010/main" val="2038729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6191-2DCD-4C06-9B22-7D723D51A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Introduction to Topic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52ECA-7FE3-4D68-9858-F53014280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34CE4-BD72-4480-A14C-927F3F04B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3653-7C31-4054-B96C-09091EEDE765}" type="datetime1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64F11-878E-4287-9294-82087DDF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AE527-8415-4AB2-A3B9-4F4422B67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10B1B-3DA8-47E5-BA34-2DE348DD9EF6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C8B4E3-C01A-471A-8B39-53362A0CF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956289"/>
            <a:ext cx="11099800" cy="590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30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6191-2DCD-4C06-9B22-7D723D51A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Introduction to Topic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52ECA-7FE3-4D68-9858-F53014280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34CE4-BD72-4480-A14C-927F3F04B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3653-7C31-4054-B96C-09091EEDE765}" type="datetime1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64F11-878E-4287-9294-82087DDF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AE527-8415-4AB2-A3B9-4F4422B67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10B1B-3DA8-47E5-BA34-2DE348DD9EF6}" type="slidenum">
              <a:rPr lang="en-US" smtClean="0"/>
              <a:t>5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D04D15-1452-41C8-A1A1-F35EE95B6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61039"/>
            <a:ext cx="12192000" cy="584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74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4DBA6-7A65-4082-946F-8EAF65422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AF494-9DAE-431B-8415-BADE4FF31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07260-3F0E-4B04-A73E-16EFF8ED1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AA2E8-1996-4644-BAC7-928B0405CD27}" type="datetime1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BBA58-E6EC-464F-9A1A-69C0606BE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D7043-4861-4223-90C2-1AE9766F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10B1B-3DA8-47E5-BA34-2DE348DD9EF6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06912B-33BD-4B42-AD1B-141F1CC90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597"/>
            <a:ext cx="12192000" cy="643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183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E7688-C67A-491C-8ED8-7BDBA5203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A13CB-2C71-4706-8851-7638D613D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5A86B-26B1-4C0D-BAB8-00610797C739}" type="datetime1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27D95-6A7D-4C18-9F00-0C7F63E8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30290-5CAE-4446-A3A5-7824996B6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10B1B-3DA8-47E5-BA34-2DE348DD9EF6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17F2A4-B290-40E8-99EE-305EDF1D2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3200" y="19538"/>
            <a:ext cx="12192000" cy="67727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A81E85-C77F-415C-BEDB-1C90A4D8E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600" y="19538"/>
            <a:ext cx="2152950" cy="138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4D602-8851-452E-886B-E0304E72F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the Estimation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19481-0D5B-40C6-BBEA-E654C8C05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0E72E-B456-400E-A48D-234AC5245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BF6B-115C-4BEB-94E1-3C45DA6B6A25}" type="datetime1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627DC-1B2C-4996-B0BA-9E4BF81F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B9D56-06A2-4C43-82AE-F738AF2A4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10B1B-3DA8-47E5-BA34-2DE348DD9EF6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72B05A-24AB-4096-9B7B-EDB75F518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634"/>
            <a:ext cx="12192000" cy="556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86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86CE9-3B67-478F-95AC-27AD46505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4E276-8DDF-4909-AC76-45B93ED11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AAC2E-FDFF-488F-91A4-B9C4AC24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47F3-36CC-48A6-BB52-C7CA2B210F74}" type="datetime1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6DF0F-21C7-41B5-B855-3AC581762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CD784-94AF-444D-A7E2-52B985C08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10B1B-3DA8-47E5-BA34-2DE348DD9EF6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EA8A0-6072-4128-B2DE-BBDF869AA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053"/>
            <a:ext cx="12192000" cy="647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68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D9ECF-9A91-4912-9ADB-1E2503088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D2C6A-70C9-4D18-A4D3-E992DC632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Yellow cells represent unique words in each topic</a:t>
            </a:r>
          </a:p>
          <a:p>
            <a:r>
              <a:rPr lang="en-US" dirty="0"/>
              <a:t>Words are ordered in each topic from most to least importance.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FB488-04A7-4E8E-AB0B-C30909C72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2571-CFFF-4BE9-8D61-DD449E142A62}" type="datetime1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5ECD1-FC38-4340-BAB4-4E0B7CD8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F90E2-FCD9-4550-9D5C-DCCB3BCEF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10B1B-3DA8-47E5-BA34-2DE348DD9EF6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3E557A-5E0D-49A6-B59A-6E629B4C6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035673"/>
            <a:ext cx="9376310" cy="46956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C04D98-FAC8-40EC-A08B-BAC549510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1024"/>
            <a:ext cx="12192000" cy="76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71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3E10-C149-4DB0-9152-D43A1B1EC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2C89C-0804-4DD1-ABCD-7AFE0F4F2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3DB07-43EC-43E8-93AA-EFB51BDBB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9B392-7D23-46E8-8CF5-AE4786BE53FD}" type="datetime1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42ED6-3E85-426B-B937-4A01834F7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D8263-CC80-4257-8E01-A825E866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10B1B-3DA8-47E5-BA34-2DE348DD9EF6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A1C454-D24A-4FC4-8633-99DC7E34A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82" y="0"/>
            <a:ext cx="117992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08211"/>
      </p:ext>
    </p:extLst>
  </p:cSld>
  <p:clrMapOvr>
    <a:masterClrMapping/>
  </p:clrMapOvr>
</p:sld>
</file>

<file path=ppt/theme/theme1.xml><?xml version="1.0" encoding="utf-8"?>
<a:theme xmlns:a="http://schemas.openxmlformats.org/drawingml/2006/main" name="Tutorial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Tuto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utorial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utorial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1d_ME_BookBinders Case_v2</Template>
  <TotalTime>1083</TotalTime>
  <Words>81</Words>
  <Application>Microsoft Office PowerPoint</Application>
  <PresentationFormat>Widescreen</PresentationFormat>
  <Paragraphs>27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Times New Roman</vt:lpstr>
      <vt:lpstr>Tutorial</vt:lpstr>
      <vt:lpstr>PowerPoint Presentation</vt:lpstr>
      <vt:lpstr>PowerPoint Presentation</vt:lpstr>
      <vt:lpstr>Topic Modeling in a Nutshell</vt:lpstr>
      <vt:lpstr>Conceptual Introduction to Topic Modeling</vt:lpstr>
      <vt:lpstr>Conceptual Introduction to Topic Modeling</vt:lpstr>
      <vt:lpstr>PowerPoint Presentation</vt:lpstr>
      <vt:lpstr>PowerPoint Presentation</vt:lpstr>
      <vt:lpstr>Outline of the Estimation Process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Chen, Minder</cp:lastModifiedBy>
  <cp:revision>18</cp:revision>
  <dcterms:created xsi:type="dcterms:W3CDTF">2022-02-15T03:00:43Z</dcterms:created>
  <dcterms:modified xsi:type="dcterms:W3CDTF">2022-03-02T22:18:56Z</dcterms:modified>
  <cp:category/>
</cp:coreProperties>
</file>